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2"/>
  </p:notesMasterIdLst>
  <p:sldIdLst>
    <p:sldId id="256" r:id="rId2"/>
    <p:sldId id="279" r:id="rId3"/>
    <p:sldId id="257" r:id="rId4"/>
    <p:sldId id="269" r:id="rId5"/>
    <p:sldId id="280" r:id="rId6"/>
    <p:sldId id="281" r:id="rId7"/>
    <p:sldId id="258" r:id="rId8"/>
    <p:sldId id="262" r:id="rId9"/>
    <p:sldId id="284" r:id="rId10"/>
    <p:sldId id="283" r:id="rId11"/>
    <p:sldId id="268" r:id="rId12"/>
    <p:sldId id="282" r:id="rId13"/>
    <p:sldId id="271" r:id="rId14"/>
    <p:sldId id="272" r:id="rId15"/>
    <p:sldId id="273" r:id="rId16"/>
    <p:sldId id="278" r:id="rId17"/>
    <p:sldId id="277" r:id="rId18"/>
    <p:sldId id="266" r:id="rId19"/>
    <p:sldId id="261" r:id="rId20"/>
    <p:sldId id="267" r:id="rId21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View">
  <p:normalViewPr>
    <p:restoredLeft sz="15345" autoAdjust="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00" d="100"/>
          <a:sy n="100" d="100"/>
        </p:scale>
        <p:origin x="-1794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C68A45-41BB-4573-8579-FCAF66D27BDF}" type="datetimeFigureOut">
              <a:rPr lang="id-ID" smtClean="0"/>
              <a:t>03/11/2014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A21C42-CD1D-4B23-8EE4-4BDBD5653968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206564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3973016"/>
          </a:xfrm>
        </p:spPr>
        <p:txBody>
          <a:bodyPr/>
          <a:lstStyle/>
          <a:p>
            <a:r>
              <a:rPr lang="id-ID" sz="1400" dirty="0" smtClean="0"/>
              <a:t>Thank you ITTO for this opportunity.</a:t>
            </a:r>
          </a:p>
          <a:p>
            <a:endParaRPr lang="id-ID" sz="1400" dirty="0"/>
          </a:p>
          <a:p>
            <a:r>
              <a:rPr lang="id-ID" sz="1400" dirty="0" smtClean="0"/>
              <a:t>My name....</a:t>
            </a:r>
          </a:p>
          <a:p>
            <a:endParaRPr lang="id-ID" sz="1400" dirty="0"/>
          </a:p>
          <a:p>
            <a:r>
              <a:rPr lang="id-ID" sz="1400" dirty="0" smtClean="0"/>
              <a:t>I am pleased to use this opportunity to share a little info on PES dev in Indonesia.</a:t>
            </a:r>
          </a:p>
          <a:p>
            <a:endParaRPr lang="id-ID" sz="1400" dirty="0"/>
          </a:p>
          <a:p>
            <a:r>
              <a:rPr lang="id-ID" sz="1400" dirty="0"/>
              <a:t>N</a:t>
            </a:r>
            <a:r>
              <a:rPr lang="id-ID" sz="1400" dirty="0" smtClean="0"/>
              <a:t>ot a scientific presentation, but information sharing, which I hope could add some knowledge,  be part of consideration in designing our future steps, especially ITTO’s, in order to promote PES.</a:t>
            </a:r>
          </a:p>
          <a:p>
            <a:endParaRPr lang="id-ID" sz="1400" dirty="0"/>
          </a:p>
          <a:p>
            <a:r>
              <a:rPr lang="id-ID" sz="1400" dirty="0" smtClean="0"/>
              <a:t>Because of the time limit, I am going to deliver this presentation from the back. After  a general observation, I will give you the concluding remark. After that, I will present in a little detail a few cases. Depending on time availability, might be two, three or five cases.  </a:t>
            </a:r>
          </a:p>
          <a:p>
            <a:endParaRPr lang="id-ID" sz="1400" dirty="0"/>
          </a:p>
          <a:p>
            <a:endParaRPr lang="id-ID" sz="1400" dirty="0" smtClean="0"/>
          </a:p>
          <a:p>
            <a:endParaRPr lang="id-ID" sz="1400" dirty="0"/>
          </a:p>
          <a:p>
            <a:endParaRPr lang="id-ID" sz="1400" dirty="0" smtClean="0"/>
          </a:p>
          <a:p>
            <a:endParaRPr lang="id-ID" sz="1400" dirty="0"/>
          </a:p>
          <a:p>
            <a:endParaRPr lang="id-ID" sz="1400" dirty="0" smtClean="0"/>
          </a:p>
          <a:p>
            <a:endParaRPr lang="id-ID" dirty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906990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Agreement between districts. </a:t>
            </a:r>
          </a:p>
          <a:p>
            <a:r>
              <a:rPr lang="id-ID" dirty="0" smtClean="0"/>
              <a:t>Started 2004, Rp 1.75 billion per year + Rp 420 milion tax.</a:t>
            </a: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10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0056479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3180928"/>
          </a:xfrm>
        </p:spPr>
        <p:txBody>
          <a:bodyPr/>
          <a:lstStyle/>
          <a:p>
            <a:r>
              <a:rPr lang="id-ID" dirty="0" smtClean="0"/>
              <a:t>In the vicinity of Kerinci Sebat NP, there is a community with cultivating old rubber plantations.  Considering the rate of deforestation, nowadays, even old rummber plantations as homes of biodiversity.</a:t>
            </a:r>
          </a:p>
          <a:p>
            <a:endParaRPr lang="id-ID" dirty="0"/>
          </a:p>
          <a:p>
            <a:r>
              <a:rPr lang="id-ID" dirty="0" smtClean="0"/>
              <a:t>Coud home 50-70% of biodiversity in natural forests.</a:t>
            </a:r>
          </a:p>
          <a:p>
            <a:endParaRPr lang="id-ID" dirty="0"/>
          </a:p>
          <a:p>
            <a:r>
              <a:rPr lang="id-ID" dirty="0" smtClean="0"/>
              <a:t>On the other hand, there is a big chance the rubbr farmers will convert their old rubber plantation into palm oil for it promise higher and more quicke revenues. </a:t>
            </a:r>
          </a:p>
          <a:p>
            <a:endParaRPr lang="id-ID" dirty="0"/>
          </a:p>
          <a:p>
            <a:r>
              <a:rPr lang="id-ID" dirty="0" smtClean="0"/>
              <a:t>An international NGO (Fonds Francais pour l’Environment Modial (France) pays the community for saving their oldrubber plantations.</a:t>
            </a:r>
          </a:p>
          <a:p>
            <a:endParaRPr lang="id-ID" dirty="0"/>
          </a:p>
          <a:p>
            <a:r>
              <a:rPr lang="id-ID" dirty="0" smtClean="0"/>
              <a:t>In additon to money the NGO also assists the farmers to get eco-certificate for better marketing.</a:t>
            </a: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11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9971468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3756992"/>
          </a:xfrm>
        </p:spPr>
        <p:txBody>
          <a:bodyPr/>
          <a:lstStyle/>
          <a:p>
            <a:r>
              <a:rPr lang="id-ID" sz="1400" dirty="0" smtClean="0"/>
              <a:t>Meru Betiri’s economic total value: USD300 million. The real value (40% of it) give a 31.67% revenue for people in two sub-districtss.</a:t>
            </a:r>
          </a:p>
          <a:p>
            <a:r>
              <a:rPr lang="id-ID" sz="1400" dirty="0" smtClean="0"/>
              <a:t>An important source of biomedicine</a:t>
            </a:r>
          </a:p>
          <a:p>
            <a:endParaRPr lang="id-ID" sz="1400" dirty="0"/>
          </a:p>
          <a:p>
            <a:r>
              <a:rPr lang="id-ID" sz="1400" dirty="0" smtClean="0"/>
              <a:t>People’s traditional utilization of the resource endangers its existent and sustainability. </a:t>
            </a:r>
          </a:p>
          <a:p>
            <a:endParaRPr lang="id-ID" sz="1400" dirty="0"/>
          </a:p>
          <a:p>
            <a:r>
              <a:rPr lang="id-ID" sz="1400" dirty="0" smtClean="0"/>
              <a:t>People are coordinated to apply agroforestry, first 600ha(2,400 households). Next teraget: 4,730 ha.</a:t>
            </a:r>
          </a:p>
          <a:p>
            <a:endParaRPr lang="id-ID" sz="1400" dirty="0"/>
          </a:p>
          <a:p>
            <a:r>
              <a:rPr lang="id-ID" sz="1400" dirty="0" smtClean="0"/>
              <a:t>Started in 1993.</a:t>
            </a:r>
          </a:p>
          <a:p>
            <a:r>
              <a:rPr lang="id-ID" sz="1400" dirty="0" smtClean="0"/>
              <a:t>Buyer: the NP; seller: the community.</a:t>
            </a:r>
          </a:p>
          <a:p>
            <a:r>
              <a:rPr lang="id-ID" sz="1400" dirty="0" smtClean="0"/>
              <a:t>Mediator: a consortium of NGOs</a:t>
            </a:r>
          </a:p>
          <a:p>
            <a:endParaRPr lang="id-ID" sz="1400" dirty="0" smtClean="0"/>
          </a:p>
          <a:p>
            <a:r>
              <a:rPr lang="id-ID" sz="1400" dirty="0" smtClean="0"/>
              <a:t>4th -8th  year: enrichment planting to rehabilitate the ecosystem</a:t>
            </a:r>
          </a:p>
          <a:p>
            <a:r>
              <a:rPr lang="id-ID" sz="1400" dirty="0" smtClean="0"/>
              <a:t>Starting 8thyear afterward: plant tolerant biomedicine plantations.</a:t>
            </a:r>
            <a:endParaRPr lang="id-ID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12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7135645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IN Asahan, North Sumatera, a lage allumina processing company is dependent upon the continuos power supply from a hydropower generator at Asahan river. </a:t>
            </a:r>
          </a:p>
          <a:p>
            <a:endParaRPr lang="id-ID" dirty="0"/>
          </a:p>
          <a:p>
            <a:r>
              <a:rPr lang="id-ID" dirty="0" smtClean="0"/>
              <a:t>The company pays </a:t>
            </a: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13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377352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14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89923321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sz="1400" dirty="0" smtClean="0"/>
              <a:t>Komodo: started in 1995. Mediator: Putri Naga Joint Venture (TNC and a local enterprise).  Target: self supporting in 7 years </a:t>
            </a:r>
          </a:p>
          <a:p>
            <a:endParaRPr lang="id-ID" sz="1400" dirty="0"/>
          </a:p>
          <a:p>
            <a:r>
              <a:rPr lang="id-ID" sz="1400" dirty="0" smtClean="0"/>
              <a:t>Togean: community based ecotourism</a:t>
            </a:r>
          </a:p>
          <a:p>
            <a:endParaRPr lang="id-ID" sz="1400" dirty="0"/>
          </a:p>
          <a:p>
            <a:r>
              <a:rPr lang="id-ID" sz="1400" dirty="0" smtClean="0"/>
              <a:t>Gilis: </a:t>
            </a:r>
            <a:r>
              <a:rPr lang="id-ID" sz="1400" dirty="0"/>
              <a:t>community based ecotourism</a:t>
            </a:r>
          </a:p>
          <a:p>
            <a:endParaRPr lang="id-ID" dirty="0" smtClean="0"/>
          </a:p>
          <a:p>
            <a:endParaRPr lang="id-ID" dirty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15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0191189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16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9581136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17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768417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18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704904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19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0340769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sz="1600" dirty="0" smtClean="0"/>
              <a:t>A ussual, I would like to start with a map, to give some orientation.  So this is Indonesia. The green color is forest land.</a:t>
            </a:r>
            <a:endParaRPr lang="id-ID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448896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20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596700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sz="1400" dirty="0" smtClean="0"/>
              <a:t>PES is important for Indnesia.</a:t>
            </a:r>
          </a:p>
          <a:p>
            <a:endParaRPr lang="id-ID" sz="1400" dirty="0"/>
          </a:p>
          <a:p>
            <a:r>
              <a:rPr lang="id-ID" sz="1400" dirty="0" smtClean="0"/>
              <a:t>First, the potential: Indonesia has not only all kind of ES, but the magnitude is huge.  Indonesia even now has just “discovered” a new type of ES, namely geothermal.</a:t>
            </a:r>
          </a:p>
          <a:p>
            <a:endParaRPr lang="id-ID" sz="1400" dirty="0"/>
          </a:p>
          <a:p>
            <a:r>
              <a:rPr lang="id-ID" sz="1400" dirty="0" smtClean="0"/>
              <a:t>It is also importan because we believe, creditting the produces of ES, will make conservation efforts more viable.</a:t>
            </a:r>
          </a:p>
          <a:p>
            <a:endParaRPr lang="id-ID" sz="1400" dirty="0"/>
          </a:p>
          <a:p>
            <a:r>
              <a:rPr lang="id-ID" sz="1400" dirty="0" smtClean="0"/>
              <a:t>And of course PES is also a tool to increase the welfare of poor forest peopel. </a:t>
            </a:r>
          </a:p>
          <a:p>
            <a:endParaRPr lang="id-ID" sz="1400" dirty="0"/>
          </a:p>
          <a:p>
            <a:r>
              <a:rPr lang="id-ID" sz="1400" dirty="0" smtClean="0"/>
              <a:t>But at the same time provide revenues for regions even the coutry</a:t>
            </a:r>
          </a:p>
          <a:p>
            <a:endParaRPr lang="id-ID" sz="1400" dirty="0"/>
          </a:p>
          <a:p>
            <a:r>
              <a:rPr lang="id-ID" sz="1400" dirty="0" smtClean="0"/>
              <a:t>And the other benefit is that PES will kift the profil of forestery sector in the national ecoomic constelation.</a:t>
            </a:r>
            <a:endParaRPr lang="id-ID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100479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This is like a concluding remark from this presentation:</a:t>
            </a:r>
          </a:p>
          <a:p>
            <a:endParaRPr lang="id-ID" dirty="0"/>
          </a:p>
          <a:p>
            <a:r>
              <a:rPr lang="id-ID" dirty="0" smtClean="0"/>
              <a:t>Unlike in a number of countries, Costa Rica, for example, PES implementation in Indonesia is still lagging behind.</a:t>
            </a:r>
          </a:p>
          <a:p>
            <a:endParaRPr lang="id-ID" dirty="0"/>
          </a:p>
          <a:p>
            <a:r>
              <a:rPr lang="id-ID" dirty="0" smtClean="0"/>
              <a:t>At present, no large scale implementation is taking place.</a:t>
            </a:r>
          </a:p>
          <a:p>
            <a:endParaRPr lang="id-ID" dirty="0"/>
          </a:p>
          <a:p>
            <a:r>
              <a:rPr lang="id-ID" dirty="0" smtClean="0"/>
              <a:t>But there are quite a few studies and project-level or local implementation which is small scale</a:t>
            </a:r>
          </a:p>
          <a:p>
            <a:endParaRPr lang="id-ID" dirty="0"/>
          </a:p>
          <a:p>
            <a:r>
              <a:rPr lang="id-ID" dirty="0" smtClean="0"/>
              <a:t>From the government side, in line with the intention to promote PES, a few regulation have been issued, but apparently that is not enough.</a:t>
            </a: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9331577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sz="1400" dirty="0" smtClean="0"/>
              <a:t>These are those regulations:</a:t>
            </a:r>
          </a:p>
          <a:p>
            <a:endParaRPr lang="id-ID" sz="1400" dirty="0"/>
          </a:p>
          <a:p>
            <a:pPr marL="228600" indent="-228600">
              <a:buAutoNum type="arabicPeriod"/>
            </a:pPr>
            <a:r>
              <a:rPr lang="id-ID" sz="1400" dirty="0" smtClean="0"/>
              <a:t>Allow the (commercial) utilization of ES</a:t>
            </a:r>
          </a:p>
          <a:p>
            <a:pPr marL="228600" indent="-228600">
              <a:buAutoNum type="arabicPeriod"/>
            </a:pPr>
            <a:r>
              <a:rPr lang="id-ID" sz="1400" dirty="0" smtClean="0"/>
              <a:t>About the fee that can be collected from ES tilization</a:t>
            </a:r>
          </a:p>
          <a:p>
            <a:pPr marL="228600" indent="-228600">
              <a:buAutoNum type="arabicPeriod"/>
            </a:pPr>
            <a:r>
              <a:rPr lang="id-ID" sz="1400" dirty="0" smtClean="0"/>
              <a:t>On ecotourism</a:t>
            </a:r>
          </a:p>
          <a:p>
            <a:pPr marL="228600" indent="-228600">
              <a:buAutoNum type="arabicPeriod"/>
            </a:pPr>
            <a:r>
              <a:rPr lang="id-ID" sz="1400" dirty="0" smtClean="0"/>
              <a:t>On water resource utilization.</a:t>
            </a:r>
            <a:endParaRPr lang="id-ID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5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99057734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dirty="0" smtClean="0"/>
              <a:t>Here are some lesson frm those studies and projects:</a:t>
            </a:r>
          </a:p>
          <a:p>
            <a:endParaRPr lang="id-ID" dirty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6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910417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2964904"/>
          </a:xfrm>
        </p:spPr>
        <p:txBody>
          <a:bodyPr/>
          <a:lstStyle/>
          <a:p>
            <a:r>
              <a:rPr lang="id-ID" dirty="0" smtClean="0"/>
              <a:t>Now, s time permitting, I will share some studie or small scale implementation of PES.</a:t>
            </a:r>
          </a:p>
          <a:p>
            <a:endParaRPr lang="id-ID" dirty="0"/>
          </a:p>
          <a:p>
            <a:pPr marL="228600" indent="-228600">
              <a:buAutoNum type="arabicPeriod"/>
            </a:pPr>
            <a:r>
              <a:rPr lang="id-ID" dirty="0" smtClean="0"/>
              <a:t>There are quite a few studies on valuation, mostly of water and landscape beaty or ecotourim.</a:t>
            </a:r>
          </a:p>
          <a:p>
            <a:pPr marL="228600" indent="-228600">
              <a:buAutoNum type="arabicPeriod"/>
            </a:pPr>
            <a:endParaRPr lang="id-ID" dirty="0"/>
          </a:p>
          <a:p>
            <a:pPr marL="228600" indent="-228600">
              <a:buAutoNum type="arabicPeriod"/>
            </a:pPr>
            <a:r>
              <a:rPr lang="id-ID" dirty="0" smtClean="0"/>
              <a:t>Gde pangranggo: water, Rp4.341 billion/year</a:t>
            </a:r>
          </a:p>
          <a:p>
            <a:pPr marL="228600" indent="-228600">
              <a:buAutoNum type="arabicPeriod"/>
            </a:pPr>
            <a:r>
              <a:rPr lang="id-ID" dirty="0" smtClean="0"/>
              <a:t>Curug Cilember: water, Rp 93 million/year</a:t>
            </a:r>
          </a:p>
          <a:p>
            <a:pPr marL="228600" indent="-228600">
              <a:buAutoNum type="arabicPeriod"/>
            </a:pPr>
            <a:r>
              <a:rPr lang="id-ID" dirty="0" smtClean="0"/>
              <a:t>Halimun: water, Rp 3.433 billion/year (for drinking) and Rp 1.593 biilio/year for agriculture.</a:t>
            </a:r>
          </a:p>
          <a:p>
            <a:pPr marL="228600" indent="-228600">
              <a:buAutoNum type="arabicPeriod"/>
            </a:pPr>
            <a:r>
              <a:rPr lang="id-ID" dirty="0" smtClean="0"/>
              <a:t>Papandayan rec rea: water, Rp 263 billion/year for dinking and Rp 11.111 billion/year for agriculture</a:t>
            </a:r>
          </a:p>
          <a:p>
            <a:pPr marL="228600" indent="-228600">
              <a:buAutoNum type="arabicPeriod"/>
            </a:pPr>
            <a:r>
              <a:rPr lang="id-ID" dirty="0" smtClean="0"/>
              <a:t>Darajat proteted forest:</a:t>
            </a:r>
          </a:p>
          <a:p>
            <a:pPr marL="228600" indent="-228600">
              <a:buAutoNum type="arabicPeriod"/>
            </a:pPr>
            <a:r>
              <a:rPr lang="id-ID" dirty="0" smtClean="0"/>
              <a:t>Lore Lindu (water): water Rp 89.9 billion/year (USD 9 million)</a:t>
            </a:r>
          </a:p>
          <a:p>
            <a:pPr marL="228600" indent="-228600">
              <a:buAutoNum type="arabicPeriod"/>
            </a:pPr>
            <a:r>
              <a:rPr lang="id-ID" dirty="0" smtClean="0"/>
              <a:t>Improvement of water quality of Ciliwung river: WTP Rp 675.000 for having Ciliwun safe for drinking and swimming</a:t>
            </a:r>
          </a:p>
          <a:p>
            <a:pPr marL="228600" indent="-228600">
              <a:buAutoNum type="arabicPeriod"/>
            </a:pPr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7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281142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id-ID" sz="1400" dirty="0" smtClean="0"/>
              <a:t>Mediator: Watershed Forum of Cidanau</a:t>
            </a:r>
          </a:p>
          <a:p>
            <a:r>
              <a:rPr lang="id-ID" sz="1400" dirty="0" smtClean="0"/>
              <a:t>Buyer: Krakatau Tirta Industri</a:t>
            </a:r>
          </a:p>
          <a:p>
            <a:r>
              <a:rPr lang="id-ID" sz="1400" dirty="0" smtClean="0"/>
              <a:t>KI pays Rp 3,5 juta per ha per year fro 50 ha</a:t>
            </a:r>
          </a:p>
          <a:p>
            <a:endParaRPr lang="id-ID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8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8706511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5486400" cy="1740768"/>
          </a:xfrm>
        </p:spPr>
        <p:txBody>
          <a:bodyPr/>
          <a:lstStyle/>
          <a:p>
            <a:r>
              <a:rPr lang="id-ID" sz="1400" dirty="0" smtClean="0"/>
              <a:t>Started 1993.</a:t>
            </a:r>
          </a:p>
          <a:p>
            <a:r>
              <a:rPr lang="id-ID" sz="1400" dirty="0" smtClean="0"/>
              <a:t>1993-1998 Indocement paid Rp 40/m3</a:t>
            </a:r>
          </a:p>
          <a:p>
            <a:r>
              <a:rPr lang="id-ID" sz="1400" dirty="0" smtClean="0"/>
              <a:t>2000: Rp 100 million/9 month</a:t>
            </a:r>
          </a:p>
          <a:p>
            <a:r>
              <a:rPr lang="id-ID" sz="1400" dirty="0" smtClean="0"/>
              <a:t>2001-2004: Rp 320 million/year</a:t>
            </a:r>
          </a:p>
          <a:p>
            <a:r>
              <a:rPr lang="id-ID" sz="1400" dirty="0" smtClean="0"/>
              <a:t>2005: tripartite (34rd party Pemda Kuningan): Kuningan 60% (Rp 400 milion)</a:t>
            </a:r>
            <a:endParaRPr lang="id-ID" sz="1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A21C42-CD1D-4B23-8EE4-4BDBD5653968}" type="slidenum">
              <a:rPr lang="id-ID" smtClean="0"/>
              <a:t>9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9809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004803A-A2A5-470E-87EB-DA8144E7DDB5}" type="datetimeFigureOut">
              <a:rPr lang="id-ID" smtClean="0"/>
              <a:t>03/11/2014</a:t>
            </a:fld>
            <a:endParaRPr lang="id-ID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9104D53-02D2-4539-84DB-CDE48B8B0A0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803A-A2A5-470E-87EB-DA8144E7DDB5}" type="datetimeFigureOut">
              <a:rPr lang="id-ID" smtClean="0"/>
              <a:t>03/11/2014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104D53-02D2-4539-84DB-CDE48B8B0A0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803A-A2A5-470E-87EB-DA8144E7DDB5}" type="datetimeFigureOut">
              <a:rPr lang="id-ID" smtClean="0"/>
              <a:t>03/11/2014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104D53-02D2-4539-84DB-CDE48B8B0A0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803A-A2A5-470E-87EB-DA8144E7DDB5}" type="datetimeFigureOut">
              <a:rPr lang="id-ID" smtClean="0"/>
              <a:t>03/11/2014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104D53-02D2-4539-84DB-CDE48B8B0A03}" type="slidenum">
              <a:rPr lang="id-ID" smtClean="0"/>
              <a:t>‹#›</a:t>
            </a:fld>
            <a:endParaRPr lang="id-ID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803A-A2A5-470E-87EB-DA8144E7DDB5}" type="datetimeFigureOut">
              <a:rPr lang="id-ID" smtClean="0"/>
              <a:t>03/11/2014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104D53-02D2-4539-84DB-CDE48B8B0A03}" type="slidenum">
              <a:rPr lang="id-ID" smtClean="0"/>
              <a:t>‹#›</a:t>
            </a:fld>
            <a:endParaRPr lang="id-ID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803A-A2A5-470E-87EB-DA8144E7DDB5}" type="datetimeFigureOut">
              <a:rPr lang="id-ID" smtClean="0"/>
              <a:t>03/11/2014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104D53-02D2-4539-84DB-CDE48B8B0A03}" type="slidenum">
              <a:rPr lang="id-ID" smtClean="0"/>
              <a:t>‹#›</a:t>
            </a:fld>
            <a:endParaRPr lang="id-ID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803A-A2A5-470E-87EB-DA8144E7DDB5}" type="datetimeFigureOut">
              <a:rPr lang="id-ID" smtClean="0"/>
              <a:t>03/11/2014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104D53-02D2-4539-84DB-CDE48B8B0A03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803A-A2A5-470E-87EB-DA8144E7DDB5}" type="datetimeFigureOut">
              <a:rPr lang="id-ID" smtClean="0"/>
              <a:t>03/11/2014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104D53-02D2-4539-84DB-CDE48B8B0A03}" type="slidenum">
              <a:rPr lang="id-ID" smtClean="0"/>
              <a:t>‹#›</a:t>
            </a:fld>
            <a:endParaRPr lang="id-ID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004803A-A2A5-470E-87EB-DA8144E7DDB5}" type="datetimeFigureOut">
              <a:rPr lang="id-ID" smtClean="0"/>
              <a:t>03/11/2014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104D53-02D2-4539-84DB-CDE48B8B0A03}" type="slidenum">
              <a:rPr lang="id-ID" smtClean="0"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4004803A-A2A5-470E-87EB-DA8144E7DDB5}" type="datetimeFigureOut">
              <a:rPr lang="id-ID" smtClean="0"/>
              <a:t>03/11/2014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9104D53-02D2-4539-84DB-CDE48B8B0A03}" type="slidenum">
              <a:rPr lang="id-ID" smtClean="0"/>
              <a:t>‹#›</a:t>
            </a:fld>
            <a:endParaRPr lang="id-ID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004803A-A2A5-470E-87EB-DA8144E7DDB5}" type="datetimeFigureOut">
              <a:rPr lang="id-ID" smtClean="0"/>
              <a:t>03/11/2014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9104D53-02D2-4539-84DB-CDE48B8B0A03}" type="slidenum">
              <a:rPr lang="id-ID" smtClean="0"/>
              <a:t>‹#›</a:t>
            </a:fld>
            <a:endParaRPr lang="id-ID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4004803A-A2A5-470E-87EB-DA8144E7DDB5}" type="datetimeFigureOut">
              <a:rPr lang="id-ID" smtClean="0"/>
              <a:t>03/11/2014</a:t>
            </a:fld>
            <a:endParaRPr lang="id-ID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id-ID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9104D53-02D2-4539-84DB-CDE48B8B0A03}" type="slidenum">
              <a:rPr lang="id-ID" smtClean="0"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4.png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03848" y="404664"/>
            <a:ext cx="5252120" cy="1470025"/>
          </a:xfrm>
        </p:spPr>
        <p:txBody>
          <a:bodyPr>
            <a:normAutofit fontScale="90000"/>
          </a:bodyPr>
          <a:lstStyle/>
          <a:p>
            <a:r>
              <a:rPr lang="id-ID" dirty="0" smtClean="0"/>
              <a:t>PES Development in Indonesia</a:t>
            </a:r>
            <a:endParaRPr lang="id-ID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79712" y="2204864"/>
            <a:ext cx="6400800" cy="2880320"/>
          </a:xfrm>
        </p:spPr>
        <p:txBody>
          <a:bodyPr>
            <a:normAutofit lnSpcReduction="10000"/>
          </a:bodyPr>
          <a:lstStyle/>
          <a:p>
            <a:r>
              <a:rPr lang="id-ID" sz="2000" dirty="0" smtClean="0"/>
              <a:t>Putera Parthama</a:t>
            </a:r>
          </a:p>
          <a:p>
            <a:r>
              <a:rPr lang="id-ID" sz="2000" dirty="0" smtClean="0"/>
              <a:t>Ministry of Forestry</a:t>
            </a:r>
          </a:p>
          <a:p>
            <a:endParaRPr lang="id-ID" sz="2000" dirty="0"/>
          </a:p>
          <a:p>
            <a:endParaRPr lang="id-ID" sz="2000" dirty="0" smtClean="0"/>
          </a:p>
          <a:p>
            <a:endParaRPr lang="id-ID" sz="2000" dirty="0" smtClean="0"/>
          </a:p>
          <a:p>
            <a:r>
              <a:rPr lang="id-ID" sz="2000" dirty="0" smtClean="0"/>
              <a:t>Presented at ITTO Side-Event</a:t>
            </a:r>
          </a:p>
          <a:p>
            <a:r>
              <a:rPr lang="id-ID" sz="2000" dirty="0" smtClean="0"/>
              <a:t>The 50th ITTC Meeting</a:t>
            </a:r>
          </a:p>
          <a:p>
            <a:r>
              <a:rPr lang="id-ID" sz="2000" dirty="0" smtClean="0"/>
              <a:t>Yokohama, November 3, 2014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380310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5148" y="116632"/>
            <a:ext cx="8206362" cy="821953"/>
          </a:xfrm>
        </p:spPr>
        <p:txBody>
          <a:bodyPr>
            <a:normAutofit/>
          </a:bodyPr>
          <a:lstStyle/>
          <a:p>
            <a:pPr algn="l"/>
            <a:r>
              <a:rPr lang="id-ID" sz="2800" dirty="0" smtClean="0"/>
              <a:t>Small-scale or model of  implementations (3)</a:t>
            </a:r>
            <a:endParaRPr lang="id-ID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2527" y="1700808"/>
            <a:ext cx="7772400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52527" y="1124744"/>
            <a:ext cx="8123929" cy="46930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Tx/>
              <a:buAutoNum type="arabicPeriod"/>
            </a:pPr>
            <a:endParaRPr lang="id-ID" sz="2400" dirty="0" smtClean="0"/>
          </a:p>
          <a:p>
            <a:pPr marL="457200" indent="-457200" algn="l">
              <a:buFontTx/>
              <a:buAutoNum type="arabicPeriod"/>
            </a:pPr>
            <a:endParaRPr lang="id-ID" sz="2400" dirty="0"/>
          </a:p>
          <a:p>
            <a:pPr marL="457200" indent="-457200" algn="l">
              <a:buFontTx/>
              <a:buAutoNum type="arabicPeriod"/>
            </a:pPr>
            <a:endParaRPr lang="id-ID" sz="24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Cirebon </a:t>
            </a:r>
            <a:r>
              <a:rPr lang="id-ID" sz="2400" dirty="0"/>
              <a:t>and Kuningan, </a:t>
            </a:r>
            <a:r>
              <a:rPr lang="id-ID" sz="2400" dirty="0" smtClean="0"/>
              <a:t>West </a:t>
            </a:r>
            <a:r>
              <a:rPr lang="id-ID" sz="2400" dirty="0"/>
              <a:t>Java: </a:t>
            </a:r>
            <a:r>
              <a:rPr lang="id-ID" sz="2400" dirty="0" smtClean="0"/>
              <a:t>A </a:t>
            </a:r>
            <a:r>
              <a:rPr lang="id-ID" sz="2400" dirty="0"/>
              <a:t>contractual payment for watershed </a:t>
            </a:r>
            <a:r>
              <a:rPr lang="id-ID" sz="2400" dirty="0" smtClean="0"/>
              <a:t>conservation </a:t>
            </a:r>
            <a:r>
              <a:rPr lang="id-ID" sz="2400" dirty="0"/>
              <a:t>between two districts. Cirebon </a:t>
            </a:r>
            <a:r>
              <a:rPr lang="id-ID" sz="2400" dirty="0" smtClean="0"/>
              <a:t>District </a:t>
            </a:r>
            <a:r>
              <a:rPr lang="id-ID" sz="2400" dirty="0"/>
              <a:t>agreed to pay Kuningan </a:t>
            </a:r>
            <a:r>
              <a:rPr lang="id-ID" sz="2400" dirty="0" smtClean="0"/>
              <a:t>District for protecting a forest that is the water source of Cirebon District</a:t>
            </a:r>
            <a:r>
              <a:rPr lang="id-ID" sz="2400" dirty="0"/>
              <a:t>. </a:t>
            </a:r>
            <a:endParaRPr lang="id-ID" sz="24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Maros</a:t>
            </a:r>
            <a:r>
              <a:rPr lang="id-ID" sz="2400" dirty="0"/>
              <a:t>, South Sulawesi: an agreement is being arranged between Barugae (an upper-stream community) as the provider of water, and Mamappang </a:t>
            </a:r>
            <a:r>
              <a:rPr lang="id-ID" sz="2400" dirty="0" smtClean="0"/>
              <a:t>and </a:t>
            </a:r>
            <a:r>
              <a:rPr lang="id-ID" sz="2400" dirty="0"/>
              <a:t>Matajang (lower stream communities) as consumers.</a:t>
            </a:r>
          </a:p>
          <a:p>
            <a:pPr marL="457200" indent="-457200" algn="l">
              <a:buFontTx/>
              <a:buAutoNum type="arabicPeriod"/>
            </a:pPr>
            <a:endParaRPr lang="id-ID" sz="2400" dirty="0" smtClean="0"/>
          </a:p>
          <a:p>
            <a:pPr marL="457200" indent="-457200" algn="l">
              <a:buFontTx/>
              <a:buAutoNum type="arabicPeriod"/>
            </a:pPr>
            <a:endParaRPr lang="id-ID" sz="2400" dirty="0" smtClean="0"/>
          </a:p>
          <a:p>
            <a:pPr marL="457200" indent="-457200" algn="l">
              <a:buFontTx/>
              <a:buAutoNum type="arabicPeriod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1807082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527" y="0"/>
            <a:ext cx="8206362" cy="821953"/>
          </a:xfrm>
        </p:spPr>
        <p:txBody>
          <a:bodyPr>
            <a:normAutofit/>
          </a:bodyPr>
          <a:lstStyle/>
          <a:p>
            <a:pPr algn="l"/>
            <a:r>
              <a:rPr lang="id-ID" sz="2800" dirty="0" smtClean="0"/>
              <a:t>Small-scale or model of  implementations (2)</a:t>
            </a:r>
            <a:endParaRPr lang="id-ID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853674" y="913463"/>
            <a:ext cx="4822780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211960" y="1052736"/>
            <a:ext cx="4464494" cy="331236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2000" dirty="0" smtClean="0"/>
              <a:t>Kerinci-Seblat, Jambi: An international NGO agreed to pay a local community for not converting their centuries-old rubber plantations into palm oil plantations. </a:t>
            </a:r>
          </a:p>
          <a:p>
            <a:pPr marL="457200" indent="-457200" algn="l">
              <a:buFont typeface="+mj-lt"/>
              <a:buAutoNum type="arabicPeriod" startAt="4"/>
            </a:pPr>
            <a:endParaRPr lang="id-ID" sz="2000" dirty="0"/>
          </a:p>
          <a:p>
            <a:pPr algn="l"/>
            <a:endParaRPr lang="id-ID" sz="2000" dirty="0" smtClean="0"/>
          </a:p>
          <a:p>
            <a:pPr marL="457200" indent="-457200" algn="l">
              <a:buFont typeface="+mj-lt"/>
              <a:buAutoNum type="arabicPeriod" startAt="4"/>
            </a:pPr>
            <a:endParaRPr lang="id-ID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908720"/>
            <a:ext cx="3744416" cy="5022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107504" y="5857789"/>
            <a:ext cx="6156682" cy="10366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d-ID" sz="2400" dirty="0" smtClean="0"/>
          </a:p>
          <a:p>
            <a:pPr algn="l"/>
            <a:r>
              <a:rPr lang="id-ID" sz="2400" dirty="0" smtClean="0">
                <a:solidFill>
                  <a:schemeClr val="bg1"/>
                </a:solidFill>
              </a:rPr>
              <a:t>Centuries-old rubber plantations in Jambi</a:t>
            </a:r>
            <a:endParaRPr lang="id-ID" sz="2000" dirty="0" smtClean="0">
              <a:solidFill>
                <a:schemeClr val="bg1"/>
              </a:solidFill>
            </a:endParaRPr>
          </a:p>
          <a:p>
            <a:pPr marL="457200" indent="-457200" algn="l">
              <a:buFont typeface="+mj-lt"/>
              <a:buAutoNum type="arabicPeriod" startAt="4"/>
            </a:pPr>
            <a:endParaRPr lang="id-ID" sz="2000" dirty="0">
              <a:solidFill>
                <a:schemeClr val="bg1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1063893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5148" y="116632"/>
            <a:ext cx="8206362" cy="821953"/>
          </a:xfrm>
        </p:spPr>
        <p:txBody>
          <a:bodyPr>
            <a:normAutofit/>
          </a:bodyPr>
          <a:lstStyle/>
          <a:p>
            <a:pPr algn="l"/>
            <a:r>
              <a:rPr lang="id-ID" sz="2800" dirty="0" smtClean="0"/>
              <a:t>Small-scale or model of  implementations (3)</a:t>
            </a:r>
            <a:endParaRPr lang="id-ID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2527" y="1700808"/>
            <a:ext cx="7772400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292080" y="1124744"/>
            <a:ext cx="3325204" cy="3960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2000" dirty="0" smtClean="0"/>
              <a:t>Meru Betiri NP, East Java: Local communities are given long-term right to utilize land within the buffer area of the NP, in return of conserving biodiversity at the national park.</a:t>
            </a:r>
          </a:p>
          <a:p>
            <a:pPr algn="l"/>
            <a:endParaRPr lang="id-ID" sz="2000" dirty="0"/>
          </a:p>
          <a:p>
            <a:pPr marL="457200" indent="-457200" algn="l">
              <a:buFont typeface="+mj-lt"/>
              <a:buAutoNum type="arabicPeriod" startAt="4"/>
            </a:pPr>
            <a:endParaRPr lang="id-ID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26" y="1700808"/>
            <a:ext cx="4554723" cy="30243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526" y="5085184"/>
            <a:ext cx="3057525" cy="1495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70033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527" y="0"/>
            <a:ext cx="8206362" cy="821953"/>
          </a:xfrm>
        </p:spPr>
        <p:txBody>
          <a:bodyPr>
            <a:normAutofit/>
          </a:bodyPr>
          <a:lstStyle/>
          <a:p>
            <a:pPr algn="l"/>
            <a:r>
              <a:rPr lang="id-ID" sz="2800" dirty="0" smtClean="0"/>
              <a:t>Small-scale or model of  implementations (4)</a:t>
            </a:r>
            <a:endParaRPr lang="id-ID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2527" y="1700808"/>
            <a:ext cx="7772400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155575" y="927747"/>
            <a:ext cx="5983201" cy="3333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endParaRPr lang="id-ID" sz="2000" dirty="0" smtClean="0"/>
          </a:p>
          <a:p>
            <a:pPr algn="r"/>
            <a:r>
              <a:rPr lang="id-ID" sz="2000" dirty="0" smtClean="0"/>
              <a:t>Asahan, North Sumatra: PT Inalum, an allumina smelter company is dependent upon the supply of electricity of Asahan hydropower.  It pays a “Nature Conservation Fund for Lake Toba” to five District Governments. The fund is intended for the rehabilitation of forests </a:t>
            </a:r>
            <a:r>
              <a:rPr lang="id-ID" sz="2000" dirty="0"/>
              <a:t>along </a:t>
            </a:r>
            <a:r>
              <a:rPr lang="id-ID" sz="2000" dirty="0" smtClean="0"/>
              <a:t>the </a:t>
            </a:r>
            <a:r>
              <a:rPr lang="id-ID" sz="2000" dirty="0"/>
              <a:t>watershed of Asahan river that flows to Lake </a:t>
            </a:r>
            <a:r>
              <a:rPr lang="id-ID" sz="2000" dirty="0" smtClean="0"/>
              <a:t>Toba, </a:t>
            </a:r>
          </a:p>
          <a:p>
            <a:pPr marL="457200" indent="-457200" algn="l">
              <a:buFont typeface="+mj-lt"/>
              <a:buAutoNum type="arabicPeriod" startAt="7"/>
            </a:pPr>
            <a:endParaRPr lang="id-ID" sz="2000" dirty="0"/>
          </a:p>
          <a:p>
            <a:pPr marL="457200" indent="-457200" algn="l">
              <a:buFont typeface="+mj-lt"/>
              <a:buAutoNum type="arabicPeriod" startAt="7"/>
            </a:pPr>
            <a:endParaRPr lang="id-ID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pic>
        <p:nvPicPr>
          <p:cNvPr id="1026" name="Picture 2" descr="https://encrypted-tbn2.gstatic.com/images?q=tbn:ANd9GcR5ArATq8PnyJ4myVTq-13LZqhXR3HZNnpeUZyBJUvdFchOI4D4Z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205" y="927747"/>
            <a:ext cx="2737795" cy="1906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6406205" y="5216293"/>
            <a:ext cx="2737796" cy="660979"/>
          </a:xfrm>
          <a:prstGeom prst="rect">
            <a:avLst/>
          </a:prstGeom>
          <a:solidFill>
            <a:schemeClr val="tx1"/>
          </a:solidFill>
        </p:spPr>
        <p:txBody>
          <a:bodyPr vert="horz" anchor="b">
            <a:normAutofit fontScale="92500" lnSpcReduction="100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l"/>
            <a:r>
              <a:rPr lang="id-ID" sz="2000" dirty="0" smtClean="0">
                <a:solidFill>
                  <a:schemeClr val="bg1"/>
                </a:solidFill>
              </a:rPr>
              <a:t>Lake Toba, North Sumatera</a:t>
            </a:r>
            <a:endParaRPr lang="id-ID" sz="2000" dirty="0">
              <a:solidFill>
                <a:schemeClr val="bg1"/>
              </a:solidFill>
            </a:endParaRPr>
          </a:p>
        </p:txBody>
      </p:sp>
      <p:pic>
        <p:nvPicPr>
          <p:cNvPr id="1028" name="Picture 4" descr="https://encrypted-tbn3.gstatic.com/images?q=tbn:ANd9GcR5kU-f-GSsRVR1m-aRD0cPIPqw7c3QVCFrSWQzZ7YH1pvCloaw-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6205" y="2897099"/>
            <a:ext cx="2737795" cy="21402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Image result for Gambar Bendungan Asahan"/>
          <p:cNvSpPr>
            <a:spLocks noChangeAspect="1" noChangeArrowheads="1"/>
          </p:cNvSpPr>
          <p:nvPr/>
        </p:nvSpPr>
        <p:spPr bwMode="auto">
          <a:xfrm>
            <a:off x="155575" y="-457200"/>
            <a:ext cx="11525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4" name="AutoShape 8" descr="Image result for Gambar Bendungan Asahan"/>
          <p:cNvSpPr>
            <a:spLocks noChangeAspect="1" noChangeArrowheads="1"/>
          </p:cNvSpPr>
          <p:nvPr/>
        </p:nvSpPr>
        <p:spPr bwMode="auto">
          <a:xfrm>
            <a:off x="307975" y="-304800"/>
            <a:ext cx="11525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AutoShape 10" descr="Image result for Gambar Bendungan Asahan"/>
          <p:cNvSpPr>
            <a:spLocks noChangeAspect="1" noChangeArrowheads="1"/>
          </p:cNvSpPr>
          <p:nvPr/>
        </p:nvSpPr>
        <p:spPr bwMode="auto">
          <a:xfrm>
            <a:off x="460375" y="-152400"/>
            <a:ext cx="11525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AutoShape 12" descr="Image result for Gambar Bendungan Asahan"/>
          <p:cNvSpPr>
            <a:spLocks noChangeAspect="1" noChangeArrowheads="1"/>
          </p:cNvSpPr>
          <p:nvPr/>
        </p:nvSpPr>
        <p:spPr bwMode="auto">
          <a:xfrm>
            <a:off x="612775" y="0"/>
            <a:ext cx="11525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AutoShape 14" descr="Image result for Gambar Bendungan Asahan"/>
          <p:cNvSpPr>
            <a:spLocks noChangeAspect="1" noChangeArrowheads="1"/>
          </p:cNvSpPr>
          <p:nvPr/>
        </p:nvSpPr>
        <p:spPr bwMode="auto">
          <a:xfrm>
            <a:off x="765175" y="152400"/>
            <a:ext cx="11525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1" name="AutoShape 16" descr="Image result for Gambar Bendungan Asahan"/>
          <p:cNvSpPr>
            <a:spLocks noChangeAspect="1" noChangeArrowheads="1"/>
          </p:cNvSpPr>
          <p:nvPr/>
        </p:nvSpPr>
        <p:spPr bwMode="auto">
          <a:xfrm>
            <a:off x="917575" y="304800"/>
            <a:ext cx="1152525" cy="95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pic>
        <p:nvPicPr>
          <p:cNvPr id="1043" name="Picture 1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2643" y="4251439"/>
            <a:ext cx="2724449" cy="1841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377" y="4269894"/>
            <a:ext cx="3034463" cy="1804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Title 1"/>
          <p:cNvSpPr txBox="1">
            <a:spLocks/>
          </p:cNvSpPr>
          <p:nvPr/>
        </p:nvSpPr>
        <p:spPr>
          <a:xfrm>
            <a:off x="124939" y="6108325"/>
            <a:ext cx="1792761" cy="489028"/>
          </a:xfrm>
          <a:prstGeom prst="rect">
            <a:avLst/>
          </a:prstGeom>
          <a:solidFill>
            <a:schemeClr val="tx1"/>
          </a:solidFill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l"/>
            <a:r>
              <a:rPr lang="id-ID" sz="2000" dirty="0" smtClean="0">
                <a:solidFill>
                  <a:schemeClr val="bg1"/>
                </a:solidFill>
              </a:rPr>
              <a:t>PT Inalum</a:t>
            </a:r>
            <a:endParaRPr lang="id-ID" sz="2000" dirty="0">
              <a:solidFill>
                <a:schemeClr val="bg1"/>
              </a:solidFill>
            </a:endParaRPr>
          </a:p>
        </p:txBody>
      </p:sp>
      <p:sp>
        <p:nvSpPr>
          <p:cNvPr id="19" name="Title 1"/>
          <p:cNvSpPr txBox="1">
            <a:spLocks/>
          </p:cNvSpPr>
          <p:nvPr/>
        </p:nvSpPr>
        <p:spPr>
          <a:xfrm>
            <a:off x="3392643" y="6108325"/>
            <a:ext cx="2724449" cy="505161"/>
          </a:xfrm>
          <a:prstGeom prst="rect">
            <a:avLst/>
          </a:prstGeom>
          <a:solidFill>
            <a:schemeClr val="tx1"/>
          </a:solidFill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l"/>
            <a:r>
              <a:rPr lang="id-ID" sz="2000" dirty="0" smtClean="0">
                <a:solidFill>
                  <a:schemeClr val="bg1"/>
                </a:solidFill>
              </a:rPr>
              <a:t>Asahan Hidropower</a:t>
            </a:r>
            <a:endParaRPr lang="id-ID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56225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527" y="476672"/>
            <a:ext cx="8206362" cy="821953"/>
          </a:xfrm>
        </p:spPr>
        <p:txBody>
          <a:bodyPr>
            <a:noAutofit/>
          </a:bodyPr>
          <a:lstStyle/>
          <a:p>
            <a:pPr algn="l"/>
            <a:r>
              <a:rPr lang="id-ID" sz="3200" dirty="0" smtClean="0"/>
              <a:t>Payment for services of Carbon Sequestration and Emission Reduction</a:t>
            </a:r>
            <a:endParaRPr lang="id-ID" sz="32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2527" y="1700808"/>
            <a:ext cx="7772400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id-ID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76762" y="1556792"/>
            <a:ext cx="8123929" cy="37804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/>
              <a:t>P</a:t>
            </a:r>
            <a:r>
              <a:rPr lang="id-ID" sz="2400" dirty="0" smtClean="0"/>
              <a:t>romising, but still a long way to go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Several AR/CDM Projects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Indonesia is a front-runner in REDD+; more than 50 DAs;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Currently Indonesia’s ER-PIN is in the CF pipeline (toward ER-PD then ER-PA) --  still a long way</a:t>
            </a:r>
            <a:endParaRPr lang="id-ID" sz="2400" dirty="0"/>
          </a:p>
          <a:p>
            <a:pPr marL="457200" indent="-457200" algn="l">
              <a:buFont typeface="+mj-lt"/>
              <a:buAutoNum type="arabicPeriod" startAt="4"/>
            </a:pPr>
            <a:endParaRPr lang="id-ID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4163130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68" y="-99392"/>
            <a:ext cx="8471853" cy="821953"/>
          </a:xfrm>
        </p:spPr>
        <p:txBody>
          <a:bodyPr>
            <a:noAutofit/>
          </a:bodyPr>
          <a:lstStyle/>
          <a:p>
            <a:pPr algn="l"/>
            <a:r>
              <a:rPr lang="id-ID" sz="2400" dirty="0" smtClean="0"/>
              <a:t>Payment for Services of Landscape Beauty and Tourism</a:t>
            </a:r>
            <a:endParaRPr lang="id-ID" sz="24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2527" y="1700808"/>
            <a:ext cx="7772400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68630" y="764704"/>
            <a:ext cx="8547466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id-ID" sz="2000" dirty="0" smtClean="0"/>
              <a:t>The simplest one to execute: long-term management contracts, entrance fees </a:t>
            </a:r>
            <a:endParaRPr lang="id-ID" sz="20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id-ID" sz="2000" dirty="0" smtClean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id-ID" sz="2000" dirty="0"/>
              <a:t>C</a:t>
            </a:r>
            <a:r>
              <a:rPr lang="id-ID" sz="2000" dirty="0" smtClean="0"/>
              <a:t>olaboratif management of Komodo NP (long-term contract).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id-ID" sz="20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id-ID" sz="2000" dirty="0" smtClean="0"/>
              <a:t>Community based Ecotourism at Halimun NP and Togean Island</a:t>
            </a:r>
          </a:p>
          <a:p>
            <a:pPr marL="457200" indent="-457200" algn="l">
              <a:buFont typeface="Arial" panose="020B0604020202020204" pitchFamily="34" charset="0"/>
              <a:buChar char="•"/>
            </a:pPr>
            <a:endParaRPr lang="id-ID" sz="2000" dirty="0"/>
          </a:p>
          <a:p>
            <a:pPr marL="457200" indent="-457200" algn="l">
              <a:buFont typeface="Arial" panose="020B0604020202020204" pitchFamily="34" charset="0"/>
              <a:buChar char="•"/>
            </a:pPr>
            <a:r>
              <a:rPr lang="id-ID" sz="2000" dirty="0" smtClean="0"/>
              <a:t>Ecosystem Management of Three Gilis (West Nusa Tenggara)</a:t>
            </a:r>
          </a:p>
          <a:p>
            <a:pPr algn="l"/>
            <a:r>
              <a:rPr lang="id-ID" sz="2000" dirty="0" smtClean="0"/>
              <a:t>  </a:t>
            </a:r>
          </a:p>
          <a:p>
            <a:pPr algn="l"/>
            <a:endParaRPr lang="id-ID" sz="2000" dirty="0"/>
          </a:p>
          <a:p>
            <a:pPr algn="l"/>
            <a:endParaRPr lang="id-ID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68" y="3809790"/>
            <a:ext cx="2414226" cy="28595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509120"/>
            <a:ext cx="3246261" cy="2160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4621" y="4509120"/>
            <a:ext cx="2801475" cy="21602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34137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527" y="24674"/>
            <a:ext cx="8206362" cy="821953"/>
          </a:xfrm>
        </p:spPr>
        <p:txBody>
          <a:bodyPr>
            <a:normAutofit/>
          </a:bodyPr>
          <a:lstStyle/>
          <a:p>
            <a:pPr algn="l"/>
            <a:r>
              <a:rPr lang="id-ID" sz="2800" dirty="0" smtClean="0"/>
              <a:t>Microhydro Electricity as a Payment</a:t>
            </a:r>
            <a:endParaRPr lang="id-ID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2527" y="1700808"/>
            <a:ext cx="7772400" cy="29523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401057" y="980728"/>
            <a:ext cx="8123929" cy="42484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0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0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100" dirty="0" smtClean="0"/>
              <a:t>Many remote villages have no access to electricity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1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100" dirty="0" smtClean="0"/>
              <a:t>Microhydro technology enable generating electricity up to 100 kW from relatively small streams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1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100" dirty="0" smtClean="0"/>
              <a:t>Free electricity is provided to the surrounding villages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1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100" dirty="0" smtClean="0"/>
              <a:t>In return, villages rehabilitate and protect forest at the upper area, to ensure the constant flow of stream (and constant electricity).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1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100" dirty="0" smtClean="0"/>
              <a:t>The free electricity is a form of payment for the ES (forest conservation) provided by communities.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1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100" dirty="0" smtClean="0"/>
              <a:t>In some cases, unused electricity can be sold – create additional revenues.</a:t>
            </a:r>
            <a:endParaRPr lang="id-ID" sz="21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100" dirty="0" smtClean="0"/>
          </a:p>
          <a:p>
            <a:pPr marL="457200" indent="-457200" algn="l">
              <a:buFont typeface="+mj-lt"/>
              <a:buAutoNum type="arabicPeriod" startAt="4"/>
            </a:pPr>
            <a:endParaRPr lang="id-ID" sz="2000" dirty="0"/>
          </a:p>
          <a:p>
            <a:pPr marL="457200" indent="-457200" algn="l">
              <a:buFont typeface="+mj-lt"/>
              <a:buAutoNum type="arabicPeriod" startAt="4"/>
            </a:pPr>
            <a:endParaRPr lang="id-ID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4191" y="4793286"/>
            <a:ext cx="2948837" cy="20510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9092"/>
            <a:ext cx="2123728" cy="21189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  <a:reflection blurRad="6350" stA="50000" endA="300" endPos="55500" dist="50800" dir="5400000" sy="-100000" algn="bl" rotWithShape="0"/>
          </a:effectLst>
        </p:spPr>
      </p:pic>
      <p:sp>
        <p:nvSpPr>
          <p:cNvPr id="3" name="Right Arrow 2"/>
          <p:cNvSpPr/>
          <p:nvPr/>
        </p:nvSpPr>
        <p:spPr>
          <a:xfrm>
            <a:off x="2165770" y="5661248"/>
            <a:ext cx="479781" cy="36004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7727" y="4793286"/>
            <a:ext cx="2546273" cy="206471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1" name="Right Arrow 10"/>
          <p:cNvSpPr/>
          <p:nvPr/>
        </p:nvSpPr>
        <p:spPr>
          <a:xfrm>
            <a:off x="5964018" y="5841268"/>
            <a:ext cx="479781" cy="360040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88004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91509" y="188640"/>
            <a:ext cx="7772400" cy="821953"/>
          </a:xfrm>
        </p:spPr>
        <p:txBody>
          <a:bodyPr>
            <a:normAutofit/>
          </a:bodyPr>
          <a:lstStyle/>
          <a:p>
            <a:pPr algn="l"/>
            <a:r>
              <a:rPr lang="id-ID" sz="3600" dirty="0" smtClean="0"/>
              <a:t>Geothermal: A new ES</a:t>
            </a:r>
            <a:endParaRPr lang="id-ID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42102" y="1712507"/>
            <a:ext cx="7772400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419872" y="1211928"/>
            <a:ext cx="5472608" cy="44644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Indonesia has the largest potetial of geothermal, almost unutilized.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Used to be grouped as part of mining activities – creating impediment because almost all geothermal sites are within protected or conservation forests.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It is NOT a mining activity </a:t>
            </a:r>
            <a:r>
              <a:rPr lang="id-ID" sz="2400" dirty="0" smtClean="0">
                <a:sym typeface="Wingdings" panose="05000000000000000000" pitchFamily="2" charset="2"/>
              </a:rPr>
              <a:t> </a:t>
            </a:r>
            <a:r>
              <a:rPr lang="id-ID" sz="2400" dirty="0" smtClean="0"/>
              <a:t>A Government Regulation  has just revised, no longer categorizing geothermal utilization as a mining activity.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Analog to water that is produced by a given forest, geothermal is therefore can be categorized as ES</a:t>
            </a:r>
          </a:p>
          <a:p>
            <a:pPr algn="l"/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Questions remain: unit of measurement, how to measure, valuation.</a:t>
            </a: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032307"/>
            <a:ext cx="3096344" cy="23192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3" y="3444176"/>
            <a:ext cx="3113801" cy="214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394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527" y="260648"/>
            <a:ext cx="7772400" cy="821953"/>
          </a:xfrm>
        </p:spPr>
        <p:txBody>
          <a:bodyPr>
            <a:normAutofit/>
          </a:bodyPr>
          <a:lstStyle/>
          <a:p>
            <a:pPr algn="l"/>
            <a:r>
              <a:rPr lang="id-ID" sz="3600" dirty="0" smtClean="0"/>
              <a:t>PES and GDP</a:t>
            </a:r>
            <a:endParaRPr lang="id-ID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2527" y="1700808"/>
            <a:ext cx="7772400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13485" y="1340768"/>
            <a:ext cx="8018956" cy="3838049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The ISIC-based (International Standard Industry Classificaion of All Economic Activities)  calculation of GDP does not account for ES; resulting in the “smaller-than-actual”  contribution of the forestry sector</a:t>
            </a:r>
          </a:p>
          <a:p>
            <a:pPr algn="l"/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Affects the appreciation to forestry sector in the national/local budgetting policy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A model of calculating “Forest-Area GDP” was conducted in West Java.  The calculation included different sectors taking place or producing value added within forests, including ES.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It resulted in more representative contribution of forestry  to the GDP</a:t>
            </a: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354794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8290" y="404664"/>
            <a:ext cx="7772400" cy="790733"/>
          </a:xfrm>
        </p:spPr>
        <p:txBody>
          <a:bodyPr>
            <a:normAutofit/>
          </a:bodyPr>
          <a:lstStyle/>
          <a:p>
            <a:pPr algn="l"/>
            <a:r>
              <a:rPr lang="id-ID" sz="3600" dirty="0" smtClean="0"/>
              <a:t>What ITTO can Contribute?</a:t>
            </a:r>
            <a:endParaRPr lang="id-ID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2527" y="1700808"/>
            <a:ext cx="7772400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52528" y="1556792"/>
            <a:ext cx="7772400" cy="36004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endParaRPr lang="id-ID" sz="20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000" dirty="0" smtClean="0"/>
              <a:t>Valuation; valuation of ES is site specific; each site requires a specific valuation; a huge ammount of studies, ITTO may support</a:t>
            </a:r>
          </a:p>
          <a:p>
            <a:pPr algn="l"/>
            <a:endParaRPr lang="id-ID" sz="20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000" dirty="0" smtClean="0"/>
              <a:t>Facilititation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000" dirty="0" smtClean="0"/>
              <a:t>Capacity building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0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000" dirty="0" smtClean="0"/>
              <a:t>Policy development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000" dirty="0" smtClean="0"/>
          </a:p>
          <a:p>
            <a:pPr algn="l"/>
            <a:endParaRPr lang="id-ID" sz="2000" dirty="0"/>
          </a:p>
          <a:p>
            <a:pPr marL="457200" indent="-457200" algn="l">
              <a:buFont typeface="+mj-lt"/>
              <a:buAutoNum type="arabicPeriod" startAt="4"/>
            </a:pPr>
            <a:endParaRPr lang="id-ID" sz="20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1659280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klosetide.files.wordpress.com/2011/01/peta-penutupan-hutan-indonesia1.gi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357166"/>
            <a:ext cx="9130926" cy="5811747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357554" y="571480"/>
            <a:ext cx="3000396" cy="92333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id-ID" dirty="0" smtClean="0"/>
          </a:p>
          <a:p>
            <a:endParaRPr lang="id-ID" dirty="0"/>
          </a:p>
          <a:p>
            <a:endParaRPr lang="id-ID" dirty="0"/>
          </a:p>
        </p:txBody>
      </p:sp>
      <p:sp>
        <p:nvSpPr>
          <p:cNvPr id="4" name="TextBox 3"/>
          <p:cNvSpPr txBox="1"/>
          <p:nvPr/>
        </p:nvSpPr>
        <p:spPr>
          <a:xfrm>
            <a:off x="3143240" y="500042"/>
            <a:ext cx="30718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dirty="0" smtClean="0"/>
              <a:t>Forest of Indonesia</a:t>
            </a:r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14763265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2564904"/>
            <a:ext cx="7772400" cy="821953"/>
          </a:xfrm>
        </p:spPr>
        <p:txBody>
          <a:bodyPr>
            <a:normAutofit/>
          </a:bodyPr>
          <a:lstStyle/>
          <a:p>
            <a:pPr algn="l"/>
            <a:r>
              <a:rPr lang="id-ID" sz="3600" dirty="0" smtClean="0"/>
              <a:t>Thank You</a:t>
            </a:r>
            <a:endParaRPr lang="id-ID" sz="3600" dirty="0"/>
          </a:p>
        </p:txBody>
      </p:sp>
    </p:spTree>
    <p:extLst>
      <p:ext uri="{BB962C8B-B14F-4D97-AF65-F5344CB8AC3E}">
        <p14:creationId xmlns:p14="http://schemas.microsoft.com/office/powerpoint/2010/main" val="354794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80616" y="116632"/>
            <a:ext cx="7772400" cy="893961"/>
          </a:xfrm>
        </p:spPr>
        <p:txBody>
          <a:bodyPr>
            <a:normAutofit/>
          </a:bodyPr>
          <a:lstStyle/>
          <a:p>
            <a:pPr algn="l"/>
            <a:r>
              <a:rPr lang="id-ID" sz="3600" dirty="0" smtClean="0"/>
              <a:t>PES: An important Issue</a:t>
            </a:r>
            <a:endParaRPr lang="id-ID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2525" y="1196752"/>
            <a:ext cx="8123929" cy="37444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Potentials: water, bodiversity conservation, carbon sequestration, landscape beauty and tourism, geothermal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Makes </a:t>
            </a:r>
            <a:r>
              <a:rPr lang="id-ID" sz="2400" dirty="0"/>
              <a:t>conservation </a:t>
            </a:r>
            <a:r>
              <a:rPr lang="id-ID" sz="2400" dirty="0" smtClean="0"/>
              <a:t>efforts more </a:t>
            </a:r>
            <a:r>
              <a:rPr lang="id-ID" sz="2400" dirty="0"/>
              <a:t>practicable and economically viable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Creates revenues for and improves the welfare of forest villages/people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Financial gains for regions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Improve forestry sector’s contribution to the GDP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pic>
        <p:nvPicPr>
          <p:cNvPr id="4" name="Picture 4" descr="http://ts4.mm.bing.net/th?id=HN.608042050894627835&amp;pid=15.1&amp;P=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987824" y="5016143"/>
            <a:ext cx="2952328" cy="1841857"/>
          </a:xfrm>
          <a:prstGeom prst="rect">
            <a:avLst/>
          </a:prstGeom>
          <a:noFill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016143"/>
            <a:ext cx="2987824" cy="18418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0" descr="Outbound di Gunung Gede Pangrango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940152" y="5016621"/>
            <a:ext cx="3171800" cy="184185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92368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527" y="116632"/>
            <a:ext cx="7772400" cy="821953"/>
          </a:xfrm>
        </p:spPr>
        <p:txBody>
          <a:bodyPr>
            <a:normAutofit/>
          </a:bodyPr>
          <a:lstStyle/>
          <a:p>
            <a:pPr algn="l"/>
            <a:r>
              <a:rPr lang="id-ID" sz="3600" dirty="0" smtClean="0"/>
              <a:t>Present Status:</a:t>
            </a:r>
            <a:endParaRPr lang="id-ID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2527" y="1700808"/>
            <a:ext cx="7772400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376760" y="1052736"/>
            <a:ext cx="8123929" cy="331236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No large-scale implementation</a:t>
            </a:r>
          </a:p>
          <a:p>
            <a:pPr algn="l"/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Various studies on valuation of 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Several model-level or small-scale implementations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High government intention to promote</a:t>
            </a:r>
          </a:p>
          <a:p>
            <a:pPr algn="l"/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Regulations supporting PES development have been issued but still inadequate</a:t>
            </a: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1841098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75027" y="260648"/>
            <a:ext cx="7772400" cy="821953"/>
          </a:xfrm>
        </p:spPr>
        <p:txBody>
          <a:bodyPr>
            <a:normAutofit/>
          </a:bodyPr>
          <a:lstStyle/>
          <a:p>
            <a:pPr algn="l"/>
            <a:r>
              <a:rPr lang="id-ID" sz="3600" dirty="0" smtClean="0"/>
              <a:t>Regulations</a:t>
            </a:r>
            <a:endParaRPr lang="id-ID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2527" y="1700808"/>
            <a:ext cx="7772400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42102" y="1340768"/>
            <a:ext cx="8123929" cy="39604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Government Regulation No. 28/2011 stipulates that ES in conservation areas can be utilized</a:t>
            </a:r>
          </a:p>
          <a:p>
            <a:pPr algn="l"/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Government Regulation No. 12/2014 on Non-Tax State Revenues from Forestry stipulates the rate of fee for certain ES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Minister </a:t>
            </a:r>
            <a:r>
              <a:rPr lang="id-ID" sz="2400" dirty="0"/>
              <a:t>of Forestry Regulation No. 48/Menhut-II/2010 on Ecotourism Bussiness within conservation areas. 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Minister of Forestry Regulation No. P.64/Menhut-II/2013 on the Utilization of Water and Energy within Conservation Areas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3297614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527" y="116632"/>
            <a:ext cx="7772400" cy="821953"/>
          </a:xfrm>
        </p:spPr>
        <p:txBody>
          <a:bodyPr>
            <a:normAutofit/>
          </a:bodyPr>
          <a:lstStyle/>
          <a:p>
            <a:pPr algn="l"/>
            <a:r>
              <a:rPr lang="id-ID" sz="3600" dirty="0" smtClean="0"/>
              <a:t>Lessons</a:t>
            </a:r>
            <a:endParaRPr lang="id-ID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2527" y="1700808"/>
            <a:ext cx="7772400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552526" y="1172856"/>
            <a:ext cx="8123929" cy="32403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Need of market institution/mechanism – relatively low price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Need of clear property right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The critical role of facilitators (NGO, CSO)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Need of infrastructure (especially for marketing of ES of landscape beauty/ecotourism)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Need of supporting regulations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algn="l"/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433848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2527" y="188640"/>
            <a:ext cx="7772400" cy="821953"/>
          </a:xfrm>
        </p:spPr>
        <p:txBody>
          <a:bodyPr>
            <a:normAutofit/>
          </a:bodyPr>
          <a:lstStyle/>
          <a:p>
            <a:pPr algn="l"/>
            <a:r>
              <a:rPr lang="id-ID" sz="3600" dirty="0" smtClean="0"/>
              <a:t>Studies on Valuation of ES (1)</a:t>
            </a:r>
            <a:endParaRPr lang="id-ID" sz="36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2527" y="1700808"/>
            <a:ext cx="7772400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52527" y="1556792"/>
            <a:ext cx="8123929" cy="332578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Economic valuation of water produced by Gde-Pangrango NP, Curug Cilember Protected Forest, Halimun NP, Papandayan Recreational Area, and Darajat Protected Forest; all in West Java.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Economic valuation of Lore Lindu NP’s service of water production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id-ID" sz="2400" dirty="0" smtClean="0"/>
              <a:t>Economic valuation of Ciliwung River’s services in providing water for households and recreation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 algn="l">
              <a:buFont typeface="Arial" panose="020B0604020202020204" pitchFamily="34" charset="0"/>
              <a:buChar char="•"/>
            </a:pPr>
            <a:endParaRPr lang="id-ID" sz="240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417052"/>
            <a:ext cx="2267744" cy="24040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4571421"/>
            <a:ext cx="1524000" cy="21101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417052"/>
            <a:ext cx="1877835" cy="22276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7" y="4571421"/>
            <a:ext cx="2880319" cy="20542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55140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5148" y="116632"/>
            <a:ext cx="8206362" cy="821953"/>
          </a:xfrm>
        </p:spPr>
        <p:txBody>
          <a:bodyPr>
            <a:normAutofit/>
          </a:bodyPr>
          <a:lstStyle/>
          <a:p>
            <a:pPr algn="l"/>
            <a:r>
              <a:rPr lang="id-ID" sz="2800" dirty="0" smtClean="0"/>
              <a:t>Small-scale or model of  implementations (1)</a:t>
            </a:r>
            <a:endParaRPr lang="id-ID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2527" y="1700808"/>
            <a:ext cx="7772400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438727" y="980728"/>
            <a:ext cx="4451442" cy="273630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457200" indent="-457200" algn="l">
              <a:buAutoNum type="arabicPeriod"/>
            </a:pPr>
            <a:endParaRPr lang="id-ID" sz="2400" dirty="0" smtClean="0"/>
          </a:p>
          <a:p>
            <a:pPr algn="l"/>
            <a:r>
              <a:rPr lang="id-ID" sz="2400" dirty="0" smtClean="0"/>
              <a:t>Cidanau, Banten: A steel processing company agreed to pay a local village for the service of conserving a watershed that is the source of water critically needed by the factory.</a:t>
            </a:r>
          </a:p>
          <a:p>
            <a:pPr algn="l"/>
            <a:endParaRPr lang="id-ID" sz="2400" dirty="0"/>
          </a:p>
        </p:txBody>
      </p:sp>
      <p:pic>
        <p:nvPicPr>
          <p:cNvPr id="6" name="Picture 4" descr="http://4.bp.blogspot.com/_Q35Ak-4IZiU/SLJugt7dCTI/AAAAAAAAABw/BQu388tzQ50/s1600/eva_pro_06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" y="1272072"/>
            <a:ext cx="4220053" cy="3165040"/>
          </a:xfrm>
          <a:prstGeom prst="rect">
            <a:avLst/>
          </a:prstGeom>
          <a:noFill/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-1" y="4170151"/>
            <a:ext cx="8206362" cy="821953"/>
          </a:xfrm>
          <a:prstGeom prst="rect">
            <a:avLst/>
          </a:prstGeo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 rtl="0" eaLnBrk="1" latinLnBrk="0" hangingPunct="1">
              <a:spcBef>
                <a:spcPct val="0"/>
              </a:spcBef>
              <a:buNone/>
              <a:defRPr kumimoji="0" sz="48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l"/>
            <a:r>
              <a:rPr lang="id-ID" sz="2000" dirty="0" smtClean="0"/>
              <a:t>Cidanau: the water source of PTKrakatau</a:t>
            </a:r>
            <a:endParaRPr lang="id-ID" sz="2000" dirty="0"/>
          </a:p>
        </p:txBody>
      </p:sp>
    </p:spTree>
    <p:extLst>
      <p:ext uri="{BB962C8B-B14F-4D97-AF65-F5344CB8AC3E}">
        <p14:creationId xmlns:p14="http://schemas.microsoft.com/office/powerpoint/2010/main" val="3547944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5148" y="116632"/>
            <a:ext cx="8206362" cy="821953"/>
          </a:xfrm>
        </p:spPr>
        <p:txBody>
          <a:bodyPr>
            <a:normAutofit/>
          </a:bodyPr>
          <a:lstStyle/>
          <a:p>
            <a:pPr algn="l"/>
            <a:r>
              <a:rPr lang="id-ID" sz="2800" dirty="0" smtClean="0"/>
              <a:t>Small-scale or model of  implementations (2)</a:t>
            </a:r>
            <a:endParaRPr lang="id-ID" sz="2800" dirty="0"/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52527" y="1700808"/>
            <a:ext cx="7772400" cy="43924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42900" indent="-342900">
              <a:buFont typeface="Arial" panose="020B0604020202020204" pitchFamily="34" charset="0"/>
              <a:buChar char="•"/>
            </a:pPr>
            <a:endParaRPr lang="id-ID" sz="2000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438727" y="1268760"/>
            <a:ext cx="4457798" cy="33843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id-ID" sz="2400" dirty="0" smtClean="0"/>
              <a:t>Kuningan, West Java: A cement producing company agreed to pay a state-owned company (PT Perhutani) who manage a forest at a watershed, from which the cement company obtains its water suplly.</a:t>
            </a:r>
          </a:p>
          <a:p>
            <a:pPr marL="457200" indent="-457200" algn="l">
              <a:buFontTx/>
              <a:buAutoNum type="arabicPeriod"/>
            </a:pPr>
            <a:endParaRPr lang="id-ID" sz="24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124744"/>
            <a:ext cx="3780420" cy="25202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286" y="3897052"/>
            <a:ext cx="3795706" cy="2558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91759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943</TotalTime>
  <Words>1913</Words>
  <Application>Microsoft Office PowerPoint</Application>
  <PresentationFormat>On-screen Show (4:3)</PresentationFormat>
  <Paragraphs>290</Paragraphs>
  <Slides>20</Slides>
  <Notes>20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Concourse</vt:lpstr>
      <vt:lpstr>PES Development in Indonesia</vt:lpstr>
      <vt:lpstr>PowerPoint Presentation</vt:lpstr>
      <vt:lpstr>PES: An important Issue</vt:lpstr>
      <vt:lpstr>Present Status:</vt:lpstr>
      <vt:lpstr>Regulations</vt:lpstr>
      <vt:lpstr>Lessons</vt:lpstr>
      <vt:lpstr>Studies on Valuation of ES (1)</vt:lpstr>
      <vt:lpstr>Small-scale or model of  implementations (1)</vt:lpstr>
      <vt:lpstr>Small-scale or model of  implementations (2)</vt:lpstr>
      <vt:lpstr>Small-scale or model of  implementations (3)</vt:lpstr>
      <vt:lpstr>Small-scale or model of  implementations (2)</vt:lpstr>
      <vt:lpstr>Small-scale or model of  implementations (3)</vt:lpstr>
      <vt:lpstr>Small-scale or model of  implementations (4)</vt:lpstr>
      <vt:lpstr>Payment for services of Carbon Sequestration and Emission Reduction</vt:lpstr>
      <vt:lpstr>Payment for Services of Landscape Beauty and Tourism</vt:lpstr>
      <vt:lpstr>Microhydro Electricity as a Payment</vt:lpstr>
      <vt:lpstr>Geothermal: A new ES</vt:lpstr>
      <vt:lpstr>PES and GDP</vt:lpstr>
      <vt:lpstr>What ITTO can Contribute?</vt:lpstr>
      <vt:lpstr>Thank You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PES Developent in Indonesia</dc:title>
  <dc:creator>acer pc</dc:creator>
  <cp:lastModifiedBy>acer pc</cp:lastModifiedBy>
  <cp:revision>62</cp:revision>
  <dcterms:created xsi:type="dcterms:W3CDTF">2014-10-14T16:32:53Z</dcterms:created>
  <dcterms:modified xsi:type="dcterms:W3CDTF">2014-11-03T00:05:07Z</dcterms:modified>
</cp:coreProperties>
</file>